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3" r:id="rId2"/>
    <p:sldId id="291" r:id="rId3"/>
    <p:sldId id="301" r:id="rId4"/>
    <p:sldId id="311" r:id="rId5"/>
    <p:sldId id="317" r:id="rId6"/>
    <p:sldId id="316" r:id="rId7"/>
    <p:sldId id="312" r:id="rId8"/>
    <p:sldId id="313" r:id="rId9"/>
    <p:sldId id="314" r:id="rId10"/>
    <p:sldId id="315" r:id="rId11"/>
    <p:sldId id="310" r:id="rId12"/>
    <p:sldId id="300" r:id="rId13"/>
    <p:sldId id="318" r:id="rId14"/>
    <p:sldId id="302" r:id="rId15"/>
  </p:sldIdLst>
  <p:sldSz cx="9144000" cy="5715000" type="screen16x10"/>
  <p:notesSz cx="7315200" cy="96012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E24"/>
    <a:srgbClr val="843037"/>
    <a:srgbClr val="2E3091"/>
    <a:srgbClr val="817D3D"/>
    <a:srgbClr val="A1B400"/>
    <a:srgbClr val="FFC000"/>
    <a:srgbClr val="70AD47"/>
    <a:srgbClr val="ED7D31"/>
    <a:srgbClr val="F6AE1E"/>
    <a:srgbClr val="C26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ys stil 3 – uthev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3547" autoAdjust="0"/>
  </p:normalViewPr>
  <p:slideViewPr>
    <p:cSldViewPr snapToGrid="0" snapToObjects="1">
      <p:cViewPr varScale="1">
        <p:scale>
          <a:sx n="142" d="100"/>
          <a:sy n="142" d="100"/>
        </p:scale>
        <p:origin x="654" y="12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6A0A2D-3955-ED4F-B6B5-3670853EBAF6}" type="datetimeFigureOut">
              <a:rPr lang="nb-NO" smtClean="0"/>
              <a:t>01.10.2018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7FF39B-E327-D543-8850-E5D5DAD9B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55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F39B-E327-D543-8850-E5D5DAD9BBF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67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 smtClean="0"/>
              <a:t>Viktig å bruke noe tid på å skape forståelse</a:t>
            </a:r>
            <a:r>
              <a:rPr lang="nb-NO" b="0" baseline="0" dirty="0" smtClean="0"/>
              <a:t> for hvorfor vi fokuserer på verdier. Deltakerne må kjenne på at dette betyr noe, og det må skapes rom for at verdifokus kan være en fin måte å snakke om viktige ting på.</a:t>
            </a:r>
          </a:p>
          <a:p>
            <a:endParaRPr lang="nb-NO" b="0" dirty="0" smtClean="0"/>
          </a:p>
          <a:p>
            <a:r>
              <a:rPr lang="nb-NO" b="1" dirty="0" smtClean="0"/>
              <a:t>Formell forankring:</a:t>
            </a:r>
          </a:p>
          <a:p>
            <a:r>
              <a:rPr lang="nb-NO" b="0" dirty="0" smtClean="0"/>
              <a:t>Mulige refleksjonsspørsmål: </a:t>
            </a:r>
          </a:p>
          <a:p>
            <a:pPr marL="171450" indent="-171450">
              <a:buFontTx/>
              <a:buChar char="-"/>
            </a:pPr>
            <a:r>
              <a:rPr lang="nb-NO" b="0" dirty="0" smtClean="0"/>
              <a:t>Hvor godt kjenner dere prosessen som var</a:t>
            </a:r>
            <a:r>
              <a:rPr lang="nb-NO" b="0" baseline="0" dirty="0" smtClean="0"/>
              <a:t> i sin tid? </a:t>
            </a:r>
          </a:p>
          <a:p>
            <a:pPr marL="171450" indent="-171450">
              <a:buFontTx/>
              <a:buChar char="-"/>
            </a:pPr>
            <a:r>
              <a:rPr lang="nb-NO" b="0" baseline="0" dirty="0" smtClean="0"/>
              <a:t>Kjenner dere til arbeidsgiver-/kommunikasjonsplattformene? </a:t>
            </a:r>
          </a:p>
          <a:p>
            <a:pPr marL="0" indent="0">
              <a:buFontTx/>
              <a:buNone/>
            </a:pPr>
            <a:endParaRPr lang="nb-NO" b="0" baseline="0" dirty="0" smtClean="0"/>
          </a:p>
          <a:p>
            <a:pPr marL="0" indent="0">
              <a:buFontTx/>
              <a:buNone/>
            </a:pPr>
            <a:r>
              <a:rPr lang="nb-NO" b="1" baseline="0" dirty="0" smtClean="0"/>
              <a:t>Nytteverdi:</a:t>
            </a:r>
          </a:p>
          <a:p>
            <a:r>
              <a:rPr lang="nb-NO" baseline="0" dirty="0" smtClean="0"/>
              <a:t>Mulige refleksjonsspørsmål: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Denne definisjonen</a:t>
            </a:r>
            <a:r>
              <a:rPr lang="nb-NO" baseline="0" dirty="0" smtClean="0"/>
              <a:t> av verdibegrepet er ikke offisiell, og kanskje mangelfull. Ville dere uttrykt dere annerledes?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 smtClean="0"/>
              <a:t>Får dere noen tanker om betydningen av verdier i hverdagen?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F39B-E327-D543-8850-E5D5DAD9BBF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73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 opp igjen tråden fra tidligere, og referer til diskusjonene som var da. Repeter verdigrunnlaget og hvorfor vi arbeider med et verdifokus.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F39B-E327-D543-8850-E5D5DAD9BBF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40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F39B-E327-D543-8850-E5D5DAD9BBF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46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F39B-E327-D543-8850-E5D5DAD9BBF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029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F39B-E327-D543-8850-E5D5DAD9BBF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55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/>
          <a:srcRect t="3175" b="3691"/>
          <a:stretch/>
        </p:blipFill>
        <p:spPr>
          <a:xfrm>
            <a:off x="-60545" y="0"/>
            <a:ext cx="920454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8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ålselvkultur-Dølatradi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12900" y="406667"/>
            <a:ext cx="70739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latin typeface="Times"/>
                <a:cs typeface="Time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12900" y="1574800"/>
            <a:ext cx="7073900" cy="36703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"/>
                <a:cs typeface="Times"/>
              </a:defRPr>
            </a:lvl1pPr>
            <a:lvl2pPr marL="742950" indent="-285750">
              <a:buFont typeface="Arial"/>
              <a:buChar char="•"/>
              <a:defRPr sz="2000">
                <a:latin typeface="Times"/>
                <a:cs typeface="Times"/>
              </a:defRPr>
            </a:lvl2pPr>
            <a:lvl3pPr>
              <a:defRPr sz="1600"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/>
          <a:srcRect t="3260" r="87332" b="3245"/>
          <a:stretch/>
        </p:blipFill>
        <p:spPr>
          <a:xfrm>
            <a:off x="0" y="-1"/>
            <a:ext cx="1161418" cy="57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tel 1"/>
          <p:cNvSpPr>
            <a:spLocks noGrp="1"/>
          </p:cNvSpPr>
          <p:nvPr>
            <p:ph type="title"/>
          </p:nvPr>
        </p:nvSpPr>
        <p:spPr>
          <a:xfrm>
            <a:off x="1612900" y="406667"/>
            <a:ext cx="70739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latin typeface="Times"/>
                <a:cs typeface="Time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3" name="Plassholder for innhold 2"/>
          <p:cNvSpPr>
            <a:spLocks noGrp="1"/>
          </p:cNvSpPr>
          <p:nvPr>
            <p:ph idx="1"/>
          </p:nvPr>
        </p:nvSpPr>
        <p:spPr>
          <a:xfrm>
            <a:off x="1612900" y="1574800"/>
            <a:ext cx="7073900" cy="36703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"/>
                <a:cs typeface="Times"/>
              </a:defRPr>
            </a:lvl1pPr>
            <a:lvl2pPr marL="742950" indent="-285750">
              <a:buFont typeface="Arial"/>
              <a:buChar char="•"/>
              <a:defRPr sz="2000">
                <a:latin typeface="Times"/>
                <a:cs typeface="Times"/>
              </a:defRPr>
            </a:lvl2pPr>
            <a:lvl3pPr>
              <a:defRPr sz="1600"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/>
          <a:srcRect l="-1" t="3238" r="87414" b="3135"/>
          <a:stretch/>
        </p:blipFill>
        <p:spPr>
          <a:xfrm>
            <a:off x="0" y="0"/>
            <a:ext cx="11524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8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rett-Friluftsliv-Opplev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tel 1"/>
          <p:cNvSpPr>
            <a:spLocks noGrp="1"/>
          </p:cNvSpPr>
          <p:nvPr>
            <p:ph type="title"/>
          </p:nvPr>
        </p:nvSpPr>
        <p:spPr>
          <a:xfrm>
            <a:off x="1612900" y="406667"/>
            <a:ext cx="70739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latin typeface="Times"/>
                <a:cs typeface="Time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2" name="Plassholder for innhold 2"/>
          <p:cNvSpPr>
            <a:spLocks noGrp="1"/>
          </p:cNvSpPr>
          <p:nvPr>
            <p:ph idx="1"/>
          </p:nvPr>
        </p:nvSpPr>
        <p:spPr>
          <a:xfrm>
            <a:off x="1612900" y="1574800"/>
            <a:ext cx="7073900" cy="36703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"/>
                <a:cs typeface="Times"/>
              </a:defRPr>
            </a:lvl1pPr>
            <a:lvl2pPr marL="742950" indent="-285750">
              <a:buFont typeface="Arial"/>
              <a:buChar char="•"/>
              <a:defRPr sz="2000">
                <a:latin typeface="Times"/>
                <a:cs typeface="Times"/>
              </a:defRPr>
            </a:lvl2pPr>
            <a:lvl3pPr>
              <a:defRPr sz="1600"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/>
          <a:srcRect l="47" t="3495" r="87380" b="3290"/>
          <a:stretch/>
        </p:blipFill>
        <p:spPr>
          <a:xfrm>
            <a:off x="0" y="-1"/>
            <a:ext cx="1156263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1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danning-Kompetanse-Næ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tel 1"/>
          <p:cNvSpPr>
            <a:spLocks noGrp="1"/>
          </p:cNvSpPr>
          <p:nvPr>
            <p:ph type="title"/>
          </p:nvPr>
        </p:nvSpPr>
        <p:spPr>
          <a:xfrm>
            <a:off x="1612900" y="406667"/>
            <a:ext cx="70739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latin typeface="Times"/>
                <a:cs typeface="Time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2" name="Plassholder for innhold 2"/>
          <p:cNvSpPr>
            <a:spLocks noGrp="1"/>
          </p:cNvSpPr>
          <p:nvPr>
            <p:ph idx="1"/>
          </p:nvPr>
        </p:nvSpPr>
        <p:spPr>
          <a:xfrm>
            <a:off x="1612900" y="1574800"/>
            <a:ext cx="7073900" cy="36703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"/>
                <a:cs typeface="Times"/>
              </a:defRPr>
            </a:lvl1pPr>
            <a:lvl2pPr marL="742950" indent="-285750">
              <a:buFont typeface="Arial"/>
              <a:buChar char="•"/>
              <a:defRPr sz="2000">
                <a:latin typeface="Times"/>
                <a:cs typeface="Times"/>
              </a:defRPr>
            </a:lvl2pPr>
            <a:lvl3pPr>
              <a:defRPr sz="1600">
                <a:latin typeface="Times"/>
                <a:cs typeface="Times"/>
              </a:defRPr>
            </a:lvl3pPr>
            <a:lvl4pPr>
              <a:defRPr>
                <a:latin typeface="Times"/>
                <a:cs typeface="Times"/>
              </a:defRPr>
            </a:lvl4pPr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/>
          <a:srcRect t="3034" r="87380" b="3011"/>
          <a:stretch/>
        </p:blipFill>
        <p:spPr>
          <a:xfrm>
            <a:off x="-1" y="0"/>
            <a:ext cx="115143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05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Klassekontaktmøte MKOS, 25/9 2018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Saksliste:</a:t>
            </a:r>
            <a:br>
              <a:rPr lang="nb-NO" dirty="0"/>
            </a:br>
            <a:r>
              <a:rPr lang="nb-NO" sz="2200" dirty="0" smtClean="0"/>
              <a:t>1.Velge referent </a:t>
            </a:r>
            <a:br>
              <a:rPr lang="nb-NO" sz="2200" dirty="0" smtClean="0"/>
            </a:br>
            <a:r>
              <a:rPr lang="nb-NO" sz="2200" dirty="0" smtClean="0"/>
              <a:t>Klassekontaktenes </a:t>
            </a:r>
            <a:r>
              <a:rPr lang="nb-NO" sz="2200" dirty="0"/>
              <a:t>oppgaver </a:t>
            </a:r>
            <a:br>
              <a:rPr lang="nb-NO" sz="2200" dirty="0"/>
            </a:br>
            <a:r>
              <a:rPr lang="nb-NO" sz="2200" dirty="0" smtClean="0"/>
              <a:t>2</a:t>
            </a:r>
            <a:r>
              <a:rPr lang="nb-NO" sz="2200" dirty="0"/>
              <a:t>. Ny </a:t>
            </a:r>
            <a:r>
              <a:rPr lang="nb-NO" sz="2200" dirty="0" smtClean="0"/>
              <a:t>komité-fordeling, </a:t>
            </a:r>
            <a:r>
              <a:rPr lang="nb-NO" sz="2200" dirty="0"/>
              <a:t>nye føringer for overskudd fra klassekasser. </a:t>
            </a:r>
            <a:br>
              <a:rPr lang="nb-NO" sz="2200" dirty="0"/>
            </a:br>
            <a:r>
              <a:rPr lang="nb-NO" sz="2200" dirty="0"/>
              <a:t>3</a:t>
            </a:r>
            <a:r>
              <a:rPr lang="nb-NO" sz="2200" dirty="0" smtClean="0"/>
              <a:t>. </a:t>
            </a:r>
            <a:r>
              <a:rPr lang="nb-NO" sz="2200" dirty="0"/>
              <a:t>Satsninger i barnehage og skole, IBS og Realfagskommune </a:t>
            </a:r>
            <a:br>
              <a:rPr lang="nb-NO" sz="2200" dirty="0"/>
            </a:br>
            <a:r>
              <a:rPr lang="nb-NO" sz="2200" dirty="0" smtClean="0"/>
              <a:t>4. </a:t>
            </a:r>
            <a:r>
              <a:rPr lang="nb-NO" sz="2200" dirty="0"/>
              <a:t>Svømming på Polarbadet (skolestartere og skole) </a:t>
            </a:r>
            <a:br>
              <a:rPr lang="nb-NO" sz="2200" dirty="0"/>
            </a:br>
            <a:r>
              <a:rPr lang="nb-NO" sz="2200" dirty="0" smtClean="0"/>
              <a:t>5. </a:t>
            </a:r>
            <a:r>
              <a:rPr lang="nb-NO" sz="2200" dirty="0"/>
              <a:t>Oppussing skole </a:t>
            </a:r>
            <a:br>
              <a:rPr lang="nb-NO" sz="2200" dirty="0"/>
            </a:br>
            <a:r>
              <a:rPr lang="nb-NO" sz="2200" dirty="0" smtClean="0"/>
              <a:t>6. </a:t>
            </a:r>
            <a:r>
              <a:rPr lang="nb-NO" sz="2200" dirty="0"/>
              <a:t>Foreldrekafe 18.oktober </a:t>
            </a:r>
            <a:br>
              <a:rPr lang="nb-NO" sz="2200" dirty="0"/>
            </a:br>
            <a:r>
              <a:rPr lang="nb-NO" sz="2200" dirty="0" smtClean="0"/>
              <a:t>7</a:t>
            </a:r>
            <a:r>
              <a:rPr lang="nb-NO" sz="2200" dirty="0"/>
              <a:t>. Valg av FAU </a:t>
            </a:r>
            <a:br>
              <a:rPr lang="nb-NO" sz="2200" dirty="0"/>
            </a:b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004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FAU-møte, 25.9.2018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Saksliste:</a:t>
            </a: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1. FAU-styret konstituerer seg. </a:t>
            </a:r>
            <a:br>
              <a:rPr lang="nb-NO" dirty="0"/>
            </a:br>
            <a:r>
              <a:rPr lang="nb-NO" dirty="0"/>
              <a:t>2. Ekskursjonsstøtte til </a:t>
            </a:r>
            <a:r>
              <a:rPr lang="nb-NO" dirty="0" smtClean="0"/>
              <a:t>skoleturer</a:t>
            </a:r>
            <a:r>
              <a:rPr lang="nb-NO" dirty="0"/>
              <a:t>,- innspill fra skolen på plan. </a:t>
            </a:r>
            <a:br>
              <a:rPr lang="nb-NO" dirty="0"/>
            </a:br>
            <a:r>
              <a:rPr lang="nb-NO" dirty="0"/>
              <a:t>3. Hva ønsker FAU å jobbe med i år, evt. oppfølging av fjorårets saker. 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84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Konstituering av FAU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Leder: Ida </a:t>
            </a:r>
          </a:p>
          <a:p>
            <a:r>
              <a:rPr lang="nb-NO" dirty="0" smtClean="0"/>
              <a:t>Nestleder: Tone F-H</a:t>
            </a:r>
          </a:p>
          <a:p>
            <a:r>
              <a:rPr lang="nb-NO" dirty="0" smtClean="0"/>
              <a:t>Kasserer: Terje</a:t>
            </a:r>
          </a:p>
          <a:p>
            <a:r>
              <a:rPr lang="nb-NO" dirty="0" smtClean="0"/>
              <a:t>Sekretær: Tone M.</a:t>
            </a:r>
          </a:p>
          <a:p>
            <a:r>
              <a:rPr lang="nb-NO" dirty="0" smtClean="0"/>
              <a:t>Styremedlem: Eirik</a:t>
            </a:r>
          </a:p>
          <a:p>
            <a:endParaRPr lang="nb-NO" dirty="0"/>
          </a:p>
          <a:p>
            <a:r>
              <a:rPr lang="nb-NO" dirty="0" smtClean="0"/>
              <a:t>Medlemmer til SU/SMU (3 </a:t>
            </a:r>
            <a:r>
              <a:rPr lang="nb-NO" dirty="0" err="1" smtClean="0"/>
              <a:t>stk</a:t>
            </a:r>
            <a:r>
              <a:rPr lang="nb-NO" dirty="0" smtClean="0"/>
              <a:t>): Ida, Tone F-H, Terje.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45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Ekskursjonsstøtte til skolen (SU-møte)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Skolen ønsker at FAU-støttet tur skal være for alle elevene.</a:t>
            </a:r>
          </a:p>
          <a:p>
            <a:pPr marL="0" indent="0">
              <a:buNone/>
            </a:pPr>
            <a:r>
              <a:rPr lang="nb-NO" dirty="0" smtClean="0"/>
              <a:t>Forslag til rulleringsplan:</a:t>
            </a:r>
          </a:p>
          <a:p>
            <a:pPr marL="0" indent="0">
              <a:buNone/>
            </a:pPr>
            <a:r>
              <a:rPr lang="nb-NO" u="sng" dirty="0" smtClean="0"/>
              <a:t>År 1</a:t>
            </a:r>
            <a:r>
              <a:rPr lang="nb-NO" dirty="0" smtClean="0"/>
              <a:t>: Tur til Tromsø </a:t>
            </a:r>
            <a:r>
              <a:rPr lang="nb-NO" sz="1800" dirty="0" smtClean="0"/>
              <a:t>(Faglig innhold i </a:t>
            </a:r>
            <a:r>
              <a:rPr lang="nb-NO" sz="1800" dirty="0" err="1" smtClean="0"/>
              <a:t>hht</a:t>
            </a:r>
            <a:r>
              <a:rPr lang="nb-NO" sz="1800" dirty="0" smtClean="0"/>
              <a:t>. Fagplaner og  satsningsområder). Kostnad 23 000,- </a:t>
            </a:r>
            <a:r>
              <a:rPr lang="nb-NO" sz="1800" dirty="0"/>
              <a:t>(</a:t>
            </a:r>
            <a:r>
              <a:rPr lang="nb-NO" sz="1800" dirty="0" smtClean="0"/>
              <a:t>2 busser)</a:t>
            </a:r>
          </a:p>
          <a:p>
            <a:pPr marL="0" indent="0">
              <a:buNone/>
            </a:pPr>
            <a:r>
              <a:rPr lang="nb-NO" u="sng" dirty="0" smtClean="0"/>
              <a:t>År 2</a:t>
            </a:r>
            <a:r>
              <a:rPr lang="nb-NO" dirty="0" smtClean="0"/>
              <a:t>: Tur til Polar Park. </a:t>
            </a:r>
            <a:r>
              <a:rPr lang="nb-NO" sz="1800" dirty="0" smtClean="0"/>
              <a:t>Kostnad 13000,- (2 busser)</a:t>
            </a:r>
          </a:p>
          <a:p>
            <a:pPr marL="0" indent="0">
              <a:buNone/>
            </a:pPr>
            <a:r>
              <a:rPr lang="nb-NO" u="sng" dirty="0" smtClean="0"/>
              <a:t>År 3</a:t>
            </a:r>
            <a:r>
              <a:rPr lang="nb-NO" dirty="0" smtClean="0"/>
              <a:t>: Tur til Senja. </a:t>
            </a:r>
            <a:r>
              <a:rPr lang="nb-NO" sz="1800" dirty="0" smtClean="0"/>
              <a:t>(Faglig innhold: dyre- og plantelivet i fjæra/ved kysten) Kostnad ca. 15000,- (2 busser)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88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Vedtak:</a:t>
            </a:r>
          </a:p>
          <a:p>
            <a:pPr marL="0" indent="0">
              <a:buNone/>
            </a:pPr>
            <a:r>
              <a:rPr lang="nb-NO" dirty="0" smtClean="0"/>
              <a:t>«FAU støtter skolen med 10 000,- i året i en 3-årsperiode som evalueres i FAU høsten 2021. Skolen bestemmer hvordan pengene fordeles i løpet av denne treårsperioden. Skolen kan om ønskelig bidra fra eget budsjett.</a:t>
            </a:r>
          </a:p>
          <a:p>
            <a:pPr marL="0" indent="0">
              <a:buNone/>
            </a:pPr>
            <a:r>
              <a:rPr lang="nb-NO" dirty="0" smtClean="0"/>
              <a:t>FAU forutsetter at turene har faglig innhold, og at  FAU i forkant orienteres om innhold i og organisering av turen.»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709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Hva ønsker FAU å jobbe med i år?</a:t>
            </a:r>
            <a:endParaRPr lang="nb-NO" sz="3200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Gang- og sykkelsti nedover. </a:t>
            </a:r>
          </a:p>
          <a:p>
            <a:endParaRPr lang="nb-NO" dirty="0" smtClean="0"/>
          </a:p>
          <a:p>
            <a:r>
              <a:rPr lang="nb-NO" dirty="0" smtClean="0"/>
              <a:t>Neste møte </a:t>
            </a:r>
            <a:r>
              <a:rPr lang="nb-NO" smtClean="0"/>
              <a:t>1.november kl.1800.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22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Klassekontaktenes </a:t>
            </a:r>
            <a:r>
              <a:rPr lang="nb-NO" dirty="0" smtClean="0"/>
              <a:t>oppgaver: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12899" y="1574800"/>
            <a:ext cx="6710829" cy="36703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- Foreldrenes </a:t>
            </a:r>
            <a:r>
              <a:rPr lang="nb-NO" dirty="0" smtClean="0"/>
              <a:t>talerør 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- Samarbeid med kontaktlærer </a:t>
            </a:r>
            <a:br>
              <a:rPr lang="nb-NO" dirty="0"/>
            </a:br>
            <a:r>
              <a:rPr lang="nb-NO" dirty="0" smtClean="0"/>
              <a:t>- Arrangere </a:t>
            </a:r>
            <a:r>
              <a:rPr lang="nb-NO" dirty="0"/>
              <a:t>sosiale sammenkomster </a:t>
            </a:r>
            <a:br>
              <a:rPr lang="nb-NO" dirty="0"/>
            </a:br>
            <a:r>
              <a:rPr lang="nb-NO" dirty="0"/>
              <a:t>- </a:t>
            </a:r>
            <a:r>
              <a:rPr lang="nb-NO" dirty="0" smtClean="0"/>
              <a:t>Ta ansvar for komité-jobbing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8" name="Plassholder for innhold 2"/>
          <p:cNvSpPr txBox="1">
            <a:spLocks/>
          </p:cNvSpPr>
          <p:nvPr/>
        </p:nvSpPr>
        <p:spPr>
          <a:xfrm>
            <a:off x="5157470" y="1574800"/>
            <a:ext cx="3439160" cy="3670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000" dirty="0" smtClean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387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612900" y="406667"/>
            <a:ext cx="7073900" cy="9525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1612899" y="616795"/>
            <a:ext cx="586366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Ny komité-syklus:</a:t>
            </a:r>
          </a:p>
          <a:p>
            <a:r>
              <a:rPr lang="nb-NO" sz="16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Våravslutning</a:t>
            </a:r>
            <a:r>
              <a:rPr lang="nb-NO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: 5.kl</a:t>
            </a:r>
          </a:p>
          <a:p>
            <a:r>
              <a:rPr lang="nb-NO" sz="1600" u="sng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Grøtfest</a:t>
            </a:r>
            <a:r>
              <a:rPr lang="nb-NO" sz="1600" dirty="0">
                <a:latin typeface="Times" panose="02020603050405020304" pitchFamily="18" charset="0"/>
                <a:cs typeface="Times" panose="02020603050405020304" pitchFamily="18" charset="0"/>
              </a:rPr>
              <a:t>: 7.kl</a:t>
            </a:r>
          </a:p>
          <a:p>
            <a:r>
              <a:rPr lang="nb-NO" sz="16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17.mai</a:t>
            </a:r>
            <a:r>
              <a:rPr lang="nb-NO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: 3. og 6.kl – overskudd deles mellom FAU (30%) og antall elever.</a:t>
            </a:r>
          </a:p>
          <a:p>
            <a:r>
              <a:rPr lang="nb-NO" sz="12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NB: mange i 3.og 6. (9+13=22) i år, få neste år (5+3=8) ! </a:t>
            </a:r>
            <a:r>
              <a:rPr lang="nb-NO" sz="12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(6.kl </a:t>
            </a:r>
            <a:r>
              <a:rPr lang="nb-NO" sz="12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tar det </a:t>
            </a:r>
            <a:r>
              <a:rPr lang="nb-NO" sz="12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alene!)</a:t>
            </a:r>
            <a:endParaRPr lang="nb-NO" sz="1200" u="sng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nb-NO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Overskudd </a:t>
            </a:r>
            <a:r>
              <a:rPr lang="nb-NO" sz="3200" dirty="0">
                <a:latin typeface="Times" panose="02020603050405020304" pitchFamily="18" charset="0"/>
                <a:cs typeface="Times" panose="02020603050405020304" pitchFamily="18" charset="0"/>
              </a:rPr>
              <a:t>fra </a:t>
            </a:r>
            <a:r>
              <a:rPr lang="nb-NO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klassekasser:</a:t>
            </a:r>
          </a:p>
          <a:p>
            <a:r>
              <a:rPr lang="nb-NO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Vedtak fra SU:</a:t>
            </a:r>
          </a:p>
          <a:p>
            <a:pPr fontAlgn="base"/>
            <a:r>
              <a:rPr lang="nb-NO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«Skolen </a:t>
            </a:r>
            <a:r>
              <a:rPr lang="nb-NO" sz="1400" dirty="0">
                <a:latin typeface="Times" panose="02020603050405020304" pitchFamily="18" charset="0"/>
                <a:cs typeface="Times" panose="02020603050405020304" pitchFamily="18" charset="0"/>
              </a:rPr>
              <a:t>har leirskole på Borg. Komitejobbing dekker skyss til leirskole. </a:t>
            </a:r>
            <a:r>
              <a:rPr lang="nb-NO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Klassekasser </a:t>
            </a:r>
            <a:r>
              <a:rPr lang="nb-NO" sz="1400" dirty="0">
                <a:latin typeface="Times" panose="02020603050405020304" pitchFamily="18" charset="0"/>
                <a:cs typeface="Times" panose="02020603050405020304" pitchFamily="18" charset="0"/>
              </a:rPr>
              <a:t>styres av foreldre. Det som klasser har spart inn til fellesskapet skal ikke betales ut til elevene. Hvis elevene har et overskudd på klassekassa ved skoleslutt i 7.kl vedtas det følgende fordelingsnøkkel hvis overskuddet er over 4000 kroner:  </a:t>
            </a:r>
          </a:p>
          <a:p>
            <a:pPr fontAlgn="base"/>
            <a:r>
              <a:rPr lang="nb-NO" sz="1400" dirty="0">
                <a:latin typeface="Times" panose="02020603050405020304" pitchFamily="18" charset="0"/>
                <a:cs typeface="Times" panose="02020603050405020304" pitchFamily="18" charset="0"/>
              </a:rPr>
              <a:t>-Avslutningsaktivitet i klassen: 60% </a:t>
            </a:r>
          </a:p>
          <a:p>
            <a:pPr fontAlgn="base"/>
            <a:r>
              <a:rPr lang="nb-NO" sz="1400" dirty="0">
                <a:latin typeface="Times" panose="02020603050405020304" pitchFamily="18" charset="0"/>
                <a:cs typeface="Times" panose="02020603050405020304" pitchFamily="18" charset="0"/>
              </a:rPr>
              <a:t>-FAU: 30% </a:t>
            </a:r>
          </a:p>
          <a:p>
            <a:pPr fontAlgn="base"/>
            <a:r>
              <a:rPr lang="nb-NO" sz="1400" dirty="0">
                <a:latin typeface="Times" panose="02020603050405020304" pitchFamily="18" charset="0"/>
                <a:cs typeface="Times" panose="02020603050405020304" pitchFamily="18" charset="0"/>
              </a:rPr>
              <a:t>Veldedighet: minst 10% - dette formålet velges av klassen.  </a:t>
            </a:r>
          </a:p>
          <a:p>
            <a:pPr fontAlgn="base"/>
            <a:r>
              <a:rPr lang="nb-NO" sz="1400" dirty="0">
                <a:latin typeface="Times" panose="02020603050405020304" pitchFamily="18" charset="0"/>
                <a:cs typeface="Times" panose="02020603050405020304" pitchFamily="18" charset="0"/>
              </a:rPr>
              <a:t>FAU sponser en faglig tur etter en treårig rulleringsplan</a:t>
            </a:r>
            <a:r>
              <a:rPr lang="nb-NO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.»</a:t>
            </a:r>
            <a:r>
              <a:rPr lang="nb-NO" sz="1400" dirty="0">
                <a:latin typeface="Times" panose="02020603050405020304" pitchFamily="18" charset="0"/>
                <a:cs typeface="Times" panose="02020603050405020304" pitchFamily="18" charset="0"/>
              </a:rPr>
              <a:t>  </a:t>
            </a:r>
          </a:p>
          <a:p>
            <a:r>
              <a:rPr lang="nb-NO" sz="1600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nb-NO" sz="1600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nb-NO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Satsninger i barnehage og </a:t>
            </a:r>
            <a:r>
              <a:rPr lang="nb-NO" dirty="0" smtClean="0"/>
              <a:t>skole – i oppstartfase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IBS: Inkluderende barnehage- og skolemiljø</a:t>
            </a:r>
          </a:p>
          <a:p>
            <a:pPr marL="0" indent="0">
              <a:buNone/>
            </a:pPr>
            <a:r>
              <a:rPr lang="nb-NO" sz="1800" dirty="0" smtClean="0"/>
              <a:t>Mål:</a:t>
            </a:r>
          </a:p>
          <a:p>
            <a:r>
              <a:rPr lang="nb-NO" sz="1800" dirty="0" smtClean="0"/>
              <a:t>Styrke vår kompetanse i å fremme trygge miljøer og forebygge mobbing</a:t>
            </a:r>
          </a:p>
          <a:p>
            <a:r>
              <a:rPr lang="nb-NO" sz="1800" dirty="0" smtClean="0"/>
              <a:t>Å avdekke og håndtere mobbing og krenkelser</a:t>
            </a:r>
          </a:p>
          <a:p>
            <a:pPr marL="0" indent="0">
              <a:buNone/>
            </a:pPr>
            <a:r>
              <a:rPr lang="nb-NO" dirty="0" smtClean="0"/>
              <a:t>Satsningens områder:</a:t>
            </a:r>
          </a:p>
          <a:p>
            <a:pPr>
              <a:buFontTx/>
              <a:buChar char="-"/>
            </a:pPr>
            <a:r>
              <a:rPr lang="nb-NO" sz="1400" dirty="0" smtClean="0"/>
              <a:t>Klasseledelse</a:t>
            </a:r>
          </a:p>
          <a:p>
            <a:pPr>
              <a:buFontTx/>
              <a:buChar char="-"/>
            </a:pPr>
            <a:r>
              <a:rPr lang="nb-NO" sz="1400" dirty="0" smtClean="0"/>
              <a:t>Relasjoner</a:t>
            </a:r>
          </a:p>
          <a:p>
            <a:pPr>
              <a:buFontTx/>
              <a:buChar char="-"/>
            </a:pPr>
            <a:r>
              <a:rPr lang="nb-NO" sz="1400" dirty="0" smtClean="0"/>
              <a:t>Sosial kompetanse</a:t>
            </a:r>
          </a:p>
          <a:p>
            <a:pPr>
              <a:buFontTx/>
              <a:buChar char="-"/>
            </a:pPr>
            <a:r>
              <a:rPr lang="nb-NO" sz="1400" dirty="0" smtClean="0"/>
              <a:t>Psykisk helse</a:t>
            </a:r>
          </a:p>
          <a:p>
            <a:pPr>
              <a:buFontTx/>
              <a:buChar char="-"/>
            </a:pPr>
            <a:r>
              <a:rPr lang="nb-NO" sz="1400" dirty="0" smtClean="0"/>
              <a:t>Foreldresamarbeid</a:t>
            </a:r>
            <a:endParaRPr lang="nb-NO" sz="1400" dirty="0"/>
          </a:p>
          <a:p>
            <a:endParaRPr lang="nb-NO" dirty="0" smtClean="0"/>
          </a:p>
          <a:p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6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12900" y="586441"/>
            <a:ext cx="7073900" cy="3670300"/>
          </a:xfrm>
        </p:spPr>
        <p:txBody>
          <a:bodyPr/>
          <a:lstStyle/>
          <a:p>
            <a:r>
              <a:rPr lang="nb-NO" dirty="0" smtClean="0"/>
              <a:t>Relasjoner mellom elever</a:t>
            </a:r>
          </a:p>
          <a:p>
            <a:pPr lvl="1"/>
            <a:r>
              <a:rPr lang="nb-NO" sz="1600" dirty="0" smtClean="0"/>
              <a:t>Læreplan i sosial kompetanse</a:t>
            </a:r>
          </a:p>
          <a:p>
            <a:pPr lvl="1"/>
            <a:r>
              <a:rPr lang="nb-NO" sz="1600" dirty="0" smtClean="0"/>
              <a:t>Samarbeidsevner</a:t>
            </a:r>
          </a:p>
          <a:p>
            <a:r>
              <a:rPr lang="nb-NO" dirty="0" smtClean="0"/>
              <a:t>Høye forventninger </a:t>
            </a:r>
          </a:p>
          <a:p>
            <a:pPr lvl="1"/>
            <a:r>
              <a:rPr lang="nb-NO" sz="1600" dirty="0" smtClean="0"/>
              <a:t>Finne felles ståsted, samme forståelse av begrepet</a:t>
            </a:r>
          </a:p>
          <a:p>
            <a:pPr lvl="1"/>
            <a:r>
              <a:rPr lang="nb-NO" sz="1600" dirty="0" smtClean="0"/>
              <a:t>Bedre individuell tilpasning til både svake og sterke elever</a:t>
            </a:r>
          </a:p>
          <a:p>
            <a:pPr lvl="1"/>
            <a:r>
              <a:rPr lang="nb-NO" sz="1600" dirty="0" smtClean="0"/>
              <a:t>Selvstendighet</a:t>
            </a:r>
          </a:p>
          <a:p>
            <a:pPr lvl="1"/>
            <a:r>
              <a:rPr lang="nb-NO" sz="1600" dirty="0" smtClean="0"/>
              <a:t>Arbeidsro</a:t>
            </a:r>
          </a:p>
          <a:p>
            <a:r>
              <a:rPr lang="nb-NO" dirty="0" smtClean="0"/>
              <a:t>Godt foreldresamarbeid</a:t>
            </a:r>
          </a:p>
          <a:p>
            <a:pPr lvl="1"/>
            <a:r>
              <a:rPr lang="nb-NO" sz="1600" dirty="0" smtClean="0"/>
              <a:t>Tydeligere forventninger til foreldrene</a:t>
            </a:r>
          </a:p>
          <a:p>
            <a:pPr lvl="1"/>
            <a:r>
              <a:rPr lang="nb-NO" sz="1600" dirty="0" smtClean="0"/>
              <a:t>Bedre kommunikasjon</a:t>
            </a:r>
          </a:p>
          <a:p>
            <a:pPr lvl="1"/>
            <a:r>
              <a:rPr lang="nb-NO" sz="1600" dirty="0" smtClean="0"/>
              <a:t>Bedre veiledning </a:t>
            </a:r>
            <a:r>
              <a:rPr lang="nb-NO" sz="1600" dirty="0" err="1" smtClean="0"/>
              <a:t>ifht</a:t>
            </a:r>
            <a:r>
              <a:rPr lang="nb-NO" sz="1600" dirty="0" smtClean="0"/>
              <a:t> leksearbeid</a:t>
            </a:r>
          </a:p>
          <a:p>
            <a:pPr lvl="2"/>
            <a:r>
              <a:rPr lang="nb-NO" sz="1400" dirty="0" smtClean="0"/>
              <a:t>Leksekurs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302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Realfagskommune:</a:t>
            </a:r>
          </a:p>
          <a:p>
            <a:pPr lvl="1"/>
            <a:r>
              <a:rPr lang="nb-NO" dirty="0" smtClean="0"/>
              <a:t>Lærerspesialist realfag</a:t>
            </a:r>
          </a:p>
          <a:p>
            <a:pPr lvl="1"/>
            <a:r>
              <a:rPr lang="nb-NO" dirty="0" smtClean="0"/>
              <a:t>Matsatsning i barnehagen</a:t>
            </a:r>
          </a:p>
          <a:p>
            <a:pPr lvl="1"/>
            <a:r>
              <a:rPr lang="nb-NO" dirty="0" smtClean="0"/>
              <a:t>Ny læreplan: Tverrfaglige temaer, bl.a. folkehelse, bærekraftig utvikling.</a:t>
            </a:r>
          </a:p>
          <a:p>
            <a:pPr lvl="1"/>
            <a:r>
              <a:rPr lang="nb-NO" dirty="0" smtClean="0"/>
              <a:t>Praktisk matematikktime</a:t>
            </a: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r>
              <a:rPr lang="nb-NO" dirty="0" smtClean="0"/>
              <a:t>Vi har ikke konkludert i </a:t>
            </a:r>
            <a:r>
              <a:rPr lang="nb-NO" dirty="0" err="1" smtClean="0"/>
              <a:t>fht</a:t>
            </a:r>
            <a:r>
              <a:rPr lang="nb-NO" dirty="0" smtClean="0"/>
              <a:t>. innsatsområder enda.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9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Div.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Svømming </a:t>
            </a:r>
            <a:r>
              <a:rPr lang="nb-NO" dirty="0"/>
              <a:t>på Polarbadet (skolestartere og skole) </a:t>
            </a:r>
            <a:br>
              <a:rPr lang="nb-NO" dirty="0"/>
            </a:br>
            <a:r>
              <a:rPr lang="nb-NO" dirty="0" smtClean="0"/>
              <a:t>-  4 tirsdager i oktober, 4 tirsdager i februar </a:t>
            </a:r>
          </a:p>
          <a:p>
            <a:pPr>
              <a:buFontTx/>
              <a:buChar char="-"/>
            </a:pPr>
            <a:r>
              <a:rPr lang="nb-NO" dirty="0" smtClean="0"/>
              <a:t>Både skolestartere og skolen </a:t>
            </a:r>
          </a:p>
          <a:p>
            <a:pPr>
              <a:buFontTx/>
              <a:buChar char="-"/>
            </a:pPr>
            <a:r>
              <a:rPr lang="nb-NO" dirty="0" smtClean="0"/>
              <a:t>Svømmeinstruktører fra 3.kl og oppover</a:t>
            </a:r>
          </a:p>
          <a:p>
            <a:pPr marL="0" indent="0">
              <a:buNone/>
            </a:pPr>
            <a:r>
              <a:rPr lang="nb-NO" dirty="0" smtClean="0"/>
              <a:t>Oppussing </a:t>
            </a:r>
            <a:r>
              <a:rPr lang="nb-NO" dirty="0"/>
              <a:t>skole 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Korridorer, gammel del</a:t>
            </a:r>
          </a:p>
          <a:p>
            <a:pPr>
              <a:buFontTx/>
              <a:buChar char="-"/>
            </a:pPr>
            <a:r>
              <a:rPr lang="nb-NO" dirty="0" smtClean="0"/>
              <a:t>Elevtoaletter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13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 smtClean="0"/>
              <a:t>Foreldrekafe </a:t>
            </a:r>
            <a:r>
              <a:rPr lang="nb-NO" sz="4000" dirty="0"/>
              <a:t>18.oktober </a:t>
            </a:r>
            <a:br>
              <a:rPr lang="nb-NO" sz="4000" dirty="0"/>
            </a:br>
            <a:r>
              <a:rPr lang="nb-NO" sz="4000" dirty="0" smtClean="0"/>
              <a:t> </a:t>
            </a:r>
            <a:r>
              <a:rPr lang="nb-NO" sz="4000" dirty="0"/>
              <a:t/>
            </a:r>
            <a:br>
              <a:rPr lang="nb-NO" sz="4000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Temauke "</a:t>
            </a:r>
            <a:r>
              <a:rPr lang="nb-NO" dirty="0"/>
              <a:t>Ingen alene sammen" </a:t>
            </a:r>
            <a:r>
              <a:rPr lang="nb-NO" dirty="0" smtClean="0"/>
              <a:t>(Jfr. IBS)</a:t>
            </a:r>
          </a:p>
          <a:p>
            <a:r>
              <a:rPr lang="nb-NO" dirty="0" smtClean="0"/>
              <a:t>Klassekontakter kafé (middag og </a:t>
            </a:r>
            <a:r>
              <a:rPr lang="nb-NO" dirty="0" err="1" smtClean="0"/>
              <a:t>kakebord</a:t>
            </a:r>
            <a:r>
              <a:rPr lang="nb-NO" dirty="0" smtClean="0"/>
              <a:t>), som i </a:t>
            </a:r>
            <a:r>
              <a:rPr lang="nb-NO" dirty="0" smtClean="0"/>
              <a:t>fjor. Planleggingsgruppe: Line, Guro og Tone M. </a:t>
            </a:r>
            <a:endParaRPr lang="nb-NO" dirty="0" smtClean="0"/>
          </a:p>
          <a:p>
            <a:r>
              <a:rPr lang="nb-NO" dirty="0" smtClean="0"/>
              <a:t>Overskudd til TV-aksjonen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54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Valg, FAU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 repr. fra barnehagen, 3 fra skolen (leder bør være fra skolen)</a:t>
            </a:r>
          </a:p>
          <a:p>
            <a:r>
              <a:rPr lang="nb-NO" dirty="0" smtClean="0"/>
              <a:t>Fra skolen stiller: Tone F-H, Terje og Tone 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75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Powerpoint-mal.potx</Template>
  <TotalTime>3857</TotalTime>
  <Words>663</Words>
  <Application>Microsoft Office PowerPoint</Application>
  <PresentationFormat>Skjermfremvisning (16:10)</PresentationFormat>
  <Paragraphs>105</Paragraphs>
  <Slides>14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</vt:lpstr>
      <vt:lpstr>Powerpoint-mal</vt:lpstr>
      <vt:lpstr>Klassekontaktmøte MKOS, 25/9 2018  Saksliste: 1.Velge referent  Klassekontaktenes oppgaver  2. Ny komité-fordeling, nye føringer for overskudd fra klassekasser.  3. Satsninger i barnehage og skole, IBS og Realfagskommune  4. Svømming på Polarbadet (skolestartere og skole)  5. Oppussing skole  6. Foreldrekafe 18.oktober  7. Valg av FAU  </vt:lpstr>
      <vt:lpstr>Klassekontaktenes oppgaver:</vt:lpstr>
      <vt:lpstr>  </vt:lpstr>
      <vt:lpstr>Satsninger i barnehage og skole – i oppstartfase </vt:lpstr>
      <vt:lpstr>PowerPoint-presentasjon</vt:lpstr>
      <vt:lpstr>PowerPoint-presentasjon</vt:lpstr>
      <vt:lpstr>Div.</vt:lpstr>
      <vt:lpstr>Foreldrekafe 18.oktober    </vt:lpstr>
      <vt:lpstr>Valg, FAU</vt:lpstr>
      <vt:lpstr>FAU-møte, 25.9.2018</vt:lpstr>
      <vt:lpstr>Konstituering av FAU</vt:lpstr>
      <vt:lpstr>Ekskursjonsstøtte til skolen (SU-møte)</vt:lpstr>
      <vt:lpstr>PowerPoint-presentasjon</vt:lpstr>
      <vt:lpstr>Hva ønsker FAU å jobbe med i år?</vt:lpstr>
    </vt:vector>
  </TitlesOfParts>
  <Company>Iddesign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Christel Nyheim</dc:creator>
  <cp:lastModifiedBy>Janne Lena Solheim Langnes</cp:lastModifiedBy>
  <cp:revision>180</cp:revision>
  <cp:lastPrinted>2014-11-24T09:12:26Z</cp:lastPrinted>
  <dcterms:created xsi:type="dcterms:W3CDTF">2012-06-15T06:29:43Z</dcterms:created>
  <dcterms:modified xsi:type="dcterms:W3CDTF">2018-10-01T12:28:07Z</dcterms:modified>
</cp:coreProperties>
</file>